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540" r:id="rId6"/>
    <p:sldId id="528" r:id="rId7"/>
    <p:sldId id="529" r:id="rId8"/>
    <p:sldId id="533" r:id="rId9"/>
    <p:sldId id="534" r:id="rId10"/>
    <p:sldId id="531" r:id="rId11"/>
    <p:sldId id="532" r:id="rId12"/>
    <p:sldId id="535" r:id="rId13"/>
    <p:sldId id="537" r:id="rId14"/>
    <p:sldId id="536" r:id="rId15"/>
    <p:sldId id="530" r:id="rId16"/>
    <p:sldId id="456" r:id="rId17"/>
    <p:sldId id="517" r:id="rId18"/>
    <p:sldId id="518" r:id="rId19"/>
    <p:sldId id="538" r:id="rId20"/>
    <p:sldId id="539" r:id="rId21"/>
    <p:sldId id="527" r:id="rId22"/>
    <p:sldId id="459" r:id="rId23"/>
    <p:sldId id="519" r:id="rId24"/>
    <p:sldId id="520" r:id="rId25"/>
    <p:sldId id="541" r:id="rId26"/>
    <p:sldId id="542" r:id="rId27"/>
    <p:sldId id="543" r:id="rId28"/>
    <p:sldId id="421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95" autoAdjust="0"/>
  </p:normalViewPr>
  <p:slideViewPr>
    <p:cSldViewPr>
      <p:cViewPr varScale="1">
        <p:scale>
          <a:sx n="78" d="100"/>
          <a:sy n="78" d="100"/>
        </p:scale>
        <p:origin x="571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user/rep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0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04#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GitHub, Debugging, Searching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1301838"/>
          </a:xfrm>
        </p:spPr>
        <p:txBody>
          <a:bodyPr>
            <a:normAutofit/>
          </a:bodyPr>
          <a:lstStyle/>
          <a:p>
            <a:r>
              <a:rPr lang="en-US" noProof="1"/>
              <a:t>Git</a:t>
            </a:r>
            <a:r>
              <a:rPr lang="en-US" dirty="0"/>
              <a:t> and GitHub, Debugging,</a:t>
            </a:r>
            <a:br>
              <a:rPr lang="en-US" dirty="0"/>
            </a:br>
            <a:r>
              <a:rPr lang="en-US" dirty="0"/>
              <a:t>Search Techniques for Developers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36097" y="3862749"/>
            <a:ext cx="112562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GitHub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461881"/>
            <a:ext cx="1329319" cy="1329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26" name="Picture 2" descr="https://upload.wikimedia.org/wikipedia/en/d/d9/Script_Debugg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984" y="4038600"/>
            <a:ext cx="1430982" cy="14309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35" y="4539481"/>
            <a:ext cx="1175519" cy="1175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into teams of 5-10 students in class</a:t>
            </a:r>
          </a:p>
          <a:p>
            <a:pPr lvl="1"/>
            <a:r>
              <a:rPr lang="en-US" dirty="0"/>
              <a:t>Online students work alone or form own teams</a:t>
            </a:r>
          </a:p>
          <a:p>
            <a:pPr lvl="1"/>
            <a:r>
              <a:rPr lang="en-US" dirty="0"/>
              <a:t>Each team selects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leader</a:t>
            </a:r>
            <a:r>
              <a:rPr lang="en-US" dirty="0"/>
              <a:t>"</a:t>
            </a:r>
          </a:p>
          <a:p>
            <a:r>
              <a:rPr lang="en-US" dirty="0"/>
              <a:t>The team leader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creates a repository </a:t>
            </a:r>
            <a:r>
              <a:rPr lang="en-US" dirty="0"/>
              <a:t>in GitHub</a:t>
            </a:r>
          </a:p>
          <a:p>
            <a:pPr lvl="1"/>
            <a:r>
              <a:rPr lang="en-US" dirty="0"/>
              <a:t>New repository form: </a:t>
            </a:r>
            <a:r>
              <a:rPr lang="en-US" dirty="0">
                <a:hlinkClick r:id="rId2"/>
              </a:rPr>
              <a:t>https://github.com/new</a:t>
            </a:r>
            <a:endParaRPr lang="en-US" dirty="0"/>
          </a:p>
          <a:p>
            <a:pPr lvl="1"/>
            <a:r>
              <a:rPr lang="en-US" dirty="0"/>
              <a:t>Choose a name for the repo, e.g.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</a:t>
            </a:r>
          </a:p>
          <a:p>
            <a:r>
              <a:rPr lang="en-US" dirty="0"/>
              <a:t>The other team members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</a:t>
            </a:r>
            <a:r>
              <a:rPr lang="en-US" dirty="0"/>
              <a:t> the repository</a:t>
            </a:r>
          </a:p>
          <a:p>
            <a:pPr lvl="1"/>
            <a:r>
              <a:rPr lang="en-US" dirty="0"/>
              <a:t>GitHub Desktop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Clone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and Clone a Repository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076" y="2590800"/>
            <a:ext cx="2639530" cy="1960551"/>
          </a:xfrm>
          <a:prstGeom prst="roundRect">
            <a:avLst>
              <a:gd name="adj" fmla="val 1317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76" y="4876800"/>
            <a:ext cx="2639530" cy="1527558"/>
          </a:xfrm>
          <a:prstGeom prst="roundRect">
            <a:avLst>
              <a:gd name="adj" fmla="val 1317"/>
            </a:avLst>
          </a:prstGeom>
        </p:spPr>
      </p:pic>
    </p:spTree>
    <p:extLst>
      <p:ext uri="{BB962C8B-B14F-4D97-AF65-F5344CB8AC3E}">
        <p14:creationId xmlns:p14="http://schemas.microsoft.com/office/powerpoint/2010/main" val="421359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Team members add a few files: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 </a:t>
            </a:r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 into your computer (if not cloned yet)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new file</a:t>
            </a:r>
            <a:r>
              <a:rPr lang="en-US" dirty="0"/>
              <a:t> into your working directory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Name the new file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&lt;your_name&gt;.txt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Put some text in it the file, e.g.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My name is …</a:t>
            </a:r>
            <a:r>
              <a:rPr lang="en-US" dirty="0"/>
              <a:t>"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 </a:t>
            </a:r>
            <a:r>
              <a:rPr lang="en-US" dirty="0"/>
              <a:t>the new file to your local repository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 </a:t>
            </a:r>
            <a:r>
              <a:rPr lang="en-US" dirty="0"/>
              <a:t>the changes to upload your file to the remote repo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Browse the repo from </a:t>
            </a:r>
            <a:r>
              <a:rPr lang="en-US" dirty="0">
                <a:hlinkClick r:id="rId2"/>
              </a:rPr>
              <a:t>https://github.com/user/repo</a:t>
            </a:r>
            <a:r>
              <a:rPr lang="en-US" dirty="0"/>
              <a:t> to check whether your file is successfully uploaded in GitHub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Add a File to GitHub</a:t>
            </a:r>
          </a:p>
        </p:txBody>
      </p:sp>
      <p:pic>
        <p:nvPicPr>
          <p:cNvPr id="7170" name="Picture 2" descr="http://files.softicons.com/download/application-icons/shimmer-icons-by-creative-freedom/png/256/document_a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2819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31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team members create a common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config.txt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adds some settings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config.txt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= Peter</a:t>
            </a:r>
            <a:r>
              <a:rPr lang="en-US" dirty="0"/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size = 100</a:t>
            </a:r>
            <a:r>
              <a:rPr lang="en-US" dirty="0"/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email = peter@dir.bg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commits</a:t>
            </a:r>
            <a:r>
              <a:rPr lang="en-US" dirty="0"/>
              <a:t> his local changes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syncs</a:t>
            </a:r>
            <a:r>
              <a:rPr lang="en-US" dirty="0"/>
              <a:t> his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first will succeed without conflicts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others will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to be merged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</a:t>
            </a:r>
            <a:r>
              <a:rPr lang="en-US" dirty="0"/>
              <a:t> the conflict: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Edit the merged changes + commit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r>
              <a:rPr lang="en-US" dirty="0"/>
              <a:t> again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Create a Conflict &amp; Merge</a:t>
            </a:r>
          </a:p>
        </p:txBody>
      </p:sp>
      <p:pic>
        <p:nvPicPr>
          <p:cNvPr id="6148" name="Picture 4" descr="http://www.clker.com/cliparts/b/B/9/p/p/I/alert-icon-yellow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624" y="3607412"/>
            <a:ext cx="2183788" cy="218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5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64" y="1504941"/>
            <a:ext cx="4686748" cy="2575978"/>
          </a:xfrm>
          <a:prstGeom prst="roundRect">
            <a:avLst>
              <a:gd name="adj" fmla="val 13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97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" y="1676400"/>
            <a:ext cx="2233060" cy="223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612" y="2881900"/>
            <a:ext cx="2639530" cy="1527558"/>
          </a:xfrm>
          <a:prstGeom prst="roundRect">
            <a:avLst>
              <a:gd name="adj" fmla="val 151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6" y="1524000"/>
            <a:ext cx="2727396" cy="2727396"/>
          </a:xfrm>
          <a:prstGeom prst="rect">
            <a:avLst/>
          </a:prstGeom>
        </p:spPr>
      </p:pic>
      <p:pic>
        <p:nvPicPr>
          <p:cNvPr id="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2" y="1417735"/>
            <a:ext cx="3288730" cy="29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41" y="1819779"/>
            <a:ext cx="1825172" cy="2135838"/>
          </a:xfrm>
          <a:prstGeom prst="roundRect">
            <a:avLst>
              <a:gd name="adj" fmla="val 7693"/>
            </a:avLst>
          </a:prstGeom>
        </p:spPr>
      </p:pic>
    </p:spTree>
    <p:extLst>
      <p:ext uri="{BB962C8B-B14F-4D97-AF65-F5344CB8AC3E}">
        <p14:creationId xmlns:p14="http://schemas.microsoft.com/office/powerpoint/2010/main" val="131960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168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15767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1.05.2015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15.05.2015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</a:t>
            </a:r>
            <a:r>
              <a:rPr lang="en-US"/>
              <a:t>and Fix the </a:t>
            </a:r>
            <a:r>
              <a:rPr lang="en-US" dirty="0"/>
              <a:t>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86" y="1010632"/>
            <a:ext cx="3524026" cy="3637568"/>
          </a:xfrm>
          <a:prstGeom prst="rect">
            <a:avLst/>
          </a:prstGeom>
        </p:spPr>
      </p:pic>
      <p:pic>
        <p:nvPicPr>
          <p:cNvPr id="10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1178963"/>
            <a:ext cx="1828246" cy="1513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3287922"/>
            <a:ext cx="1829910" cy="1436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495447" y="2727568"/>
            <a:ext cx="205556" cy="55372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10" y="1447800"/>
            <a:ext cx="3435824" cy="264269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4690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How to Save Your Work Online?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Tracing the Program Execution,</a:t>
            </a:r>
            <a:br>
              <a:rPr lang="en-US" dirty="0"/>
            </a:br>
            <a:r>
              <a:rPr lang="en-US" dirty="0"/>
              <a:t>Breakpoints, Watches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</a:t>
            </a:r>
            <a:r>
              <a:rPr lang="en-US" dirty="0"/>
              <a:t> for Developers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Google, MSDN, Stack Overflow,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1854824"/>
            <a:ext cx="3312444" cy="4271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4" y="1143000"/>
            <a:ext cx="1025248" cy="1025246"/>
          </a:xfrm>
          <a:prstGeom prst="rect">
            <a:avLst/>
          </a:prstGeom>
          <a:effectLst/>
        </p:spPr>
      </p:pic>
      <p:pic>
        <p:nvPicPr>
          <p:cNvPr id="9" name="Picture 2" descr="https://upload.wikimedia.org/wikipedia/en/d/d9/Script_Debugg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2224">
            <a:off x="7099084" y="2985872"/>
            <a:ext cx="1119950" cy="11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98" y="5099788"/>
            <a:ext cx="920014" cy="920012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07927"/>
            <a:ext cx="10568728" cy="692873"/>
          </a:xfrm>
        </p:spPr>
        <p:txBody>
          <a:bodyPr/>
          <a:lstStyle/>
          <a:p>
            <a:r>
              <a:rPr lang="en-US" dirty="0"/>
              <a:t>Google, MSDN, Stack Overflow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07224"/>
            <a:ext cx="10568728" cy="820600"/>
          </a:xfrm>
        </p:spPr>
        <p:txBody>
          <a:bodyPr/>
          <a:lstStyle/>
          <a:p>
            <a:pPr lvl="0"/>
            <a:r>
              <a:rPr lang="en-US" dirty="0"/>
              <a:t>Searching Skills for Developers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8012" y="1461305"/>
            <a:ext cx="10877280" cy="2835054"/>
            <a:chOff x="1674812" y="1954695"/>
            <a:chExt cx="7572375" cy="1973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812" y="1954695"/>
              <a:ext cx="7562850" cy="533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812" y="2706756"/>
              <a:ext cx="7572375" cy="514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812" y="3431808"/>
              <a:ext cx="7562850" cy="496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6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MSDN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complete documentation of all .NET API classes</a:t>
            </a:r>
          </a:p>
          <a:p>
            <a:pPr lvl="1"/>
            <a:r>
              <a:rPr lang="en-US" dirty="0"/>
              <a:t>Descriptions of all methods, properties, events, etc.</a:t>
            </a:r>
          </a:p>
          <a:p>
            <a:pPr lvl="1"/>
            <a:r>
              <a:rPr lang="en-US" dirty="0"/>
              <a:t>Code examples for each method</a:t>
            </a:r>
          </a:p>
          <a:p>
            <a:pPr lvl="1"/>
            <a:r>
              <a:rPr lang="en-US" dirty="0"/>
              <a:t>For all Microsoft technologies</a:t>
            </a:r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/>
              <a:t>MSDN Library is available at</a:t>
            </a:r>
            <a:br>
              <a:rPr lang="en-US" dirty="0"/>
            </a:b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"MSDN Library"?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83" y="2721429"/>
            <a:ext cx="5026343" cy="3581717"/>
          </a:xfrm>
          <a:prstGeom prst="roundRect">
            <a:avLst>
              <a:gd name="adj" fmla="val 832"/>
            </a:avLst>
          </a:prstGeom>
        </p:spPr>
      </p:pic>
    </p:spTree>
    <p:extLst>
      <p:ext uri="{BB962C8B-B14F-4D97-AF65-F5344CB8AC3E}">
        <p14:creationId xmlns:p14="http://schemas.microsoft.com/office/powerpoint/2010/main" val="171932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Google </a:t>
            </a:r>
            <a:r>
              <a:rPr lang="en-US" dirty="0"/>
              <a:t>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</a:t>
            </a:r>
          </a:p>
          <a:p>
            <a:pPr>
              <a:spcBef>
                <a:spcPts val="1200"/>
              </a:spcBef>
            </a:pPr>
            <a:r>
              <a:rPr lang="en-US" dirty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/>
              <a:t>in Visual Studio in the code</a:t>
            </a:r>
          </a:p>
          <a:p>
            <a:pPr>
              <a:spcBef>
                <a:spcPts val="1200"/>
              </a:spcBef>
            </a:pPr>
            <a:r>
              <a:rPr lang="en-US" dirty="0"/>
              <a:t>Browse </a:t>
            </a:r>
            <a:r>
              <a:rPr lang="en-US" dirty="0">
                <a:hlinkClick r:id="rId3"/>
              </a:rPr>
              <a:t>http://msdn.microsoft.com</a:t>
            </a: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oundRect">
            <a:avLst>
              <a:gd name="adj" fmla="val 5607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oundRect">
            <a:avLst>
              <a:gd name="adj" fmla="val 560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Press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[F1] </a:t>
            </a:r>
            <a:r>
              <a:rPr lang="en-US" sz="2600" dirty="0">
                <a:solidFill>
                  <a:srgbClr val="FFFFFF"/>
                </a:solidFill>
              </a:rPr>
              <a:t>to open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oundRect">
            <a:avLst>
              <a:gd name="adj" fmla="val 5607"/>
            </a:avLst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063" y="2170479"/>
            <a:ext cx="1788834" cy="1542096"/>
          </a:xfrm>
          <a:prstGeom prst="roundRect">
            <a:avLst>
              <a:gd name="adj" fmla="val 4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0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486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Explicit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phrase</a:t>
            </a:r>
            <a:r>
              <a:rPr lang="bg-BG" dirty="0"/>
              <a:t>:</a:t>
            </a:r>
            <a:r>
              <a:rPr lang="en-US" dirty="0"/>
              <a:t>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quotes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"using System"</a:t>
            </a:r>
          </a:p>
          <a:p>
            <a:pPr>
              <a:lnSpc>
                <a:spcPct val="114000"/>
              </a:lnSpc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Exclude</a:t>
            </a:r>
            <a:r>
              <a:rPr lang="en-US" dirty="0"/>
              <a:t> words</a:t>
            </a:r>
            <a:r>
              <a:rPr lang="bg-BG" dirty="0"/>
              <a:t>:</a:t>
            </a:r>
            <a:r>
              <a:rPr lang="en-US" dirty="0"/>
              <a:t>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-word</a:t>
            </a:r>
          </a:p>
          <a:p>
            <a:pPr>
              <a:lnSpc>
                <a:spcPct val="114000"/>
              </a:lnSpc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 specific search</a:t>
            </a:r>
            <a:r>
              <a:rPr lang="bg-BG" dirty="0"/>
              <a:t>: </a:t>
            </a: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site:somesite.com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7513607" cy="914400"/>
          </a:xfrm>
          <a:prstGeom prst="roundRect">
            <a:avLst>
              <a:gd name="adj" fmla="val 473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12" y="3733800"/>
            <a:ext cx="7513607" cy="914400"/>
          </a:xfrm>
          <a:prstGeom prst="roundRect">
            <a:avLst>
              <a:gd name="adj" fmla="val 473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12" y="5491442"/>
            <a:ext cx="7513607" cy="856086"/>
          </a:xfrm>
          <a:prstGeom prst="roundRect">
            <a:avLst>
              <a:gd name="adj" fmla="val 4731"/>
            </a:avLst>
          </a:prstGeom>
        </p:spPr>
      </p:pic>
    </p:spTree>
    <p:extLst>
      <p:ext uri="{BB962C8B-B14F-4D97-AF65-F5344CB8AC3E}">
        <p14:creationId xmlns:p14="http://schemas.microsoft.com/office/powerpoint/2010/main" val="89162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program to print the first 129 numbers that are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palindromes</a:t>
            </a:r>
            <a:r>
              <a:rPr lang="en-US" sz="3100" dirty="0"/>
              <a:t>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binary representation</a:t>
            </a:r>
            <a:r>
              <a:rPr lang="en-US" sz="3100" dirty="0"/>
              <a:t> is also 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palindrome</a:t>
            </a:r>
            <a:r>
              <a:rPr lang="en-US" sz="3100" dirty="0"/>
              <a:t>. Search in Google!</a:t>
            </a:r>
            <a:endParaRPr lang="en-US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Double Palindromes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38992"/>
              </p:ext>
            </p:extLst>
          </p:nvPr>
        </p:nvGraphicFramePr>
        <p:xfrm>
          <a:off x="4759411" y="2362200"/>
          <a:ext cx="6806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001">
                  <a:extLst>
                    <a:ext uri="{9D8B030D-6E8A-4147-A177-3AD203B41FA5}">
                      <a16:colId xmlns:a16="http://schemas.microsoft.com/office/drawing/2014/main" val="324335538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943931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76128834"/>
                    </a:ext>
                  </a:extLst>
                </a:gridCol>
                <a:gridCol w="1890598">
                  <a:extLst>
                    <a:ext uri="{9D8B030D-6E8A-4147-A177-3AD203B41FA5}">
                      <a16:colId xmlns:a16="http://schemas.microsoft.com/office/drawing/2014/main" val="2939444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Palindrome?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Binary Palindrome?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2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6458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49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2887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1001111001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6877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it-IT" sz="2400" b="1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717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1011001101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3333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1111111111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63003"/>
                  </a:ext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8012" y="2362200"/>
            <a:ext cx="3722574" cy="3566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0, 1, 3, 5, 7, 9, 33, 99, 313, 585, 717, 7447, 9009, 15351, 32223, 39993, 53235, 53835, 73737, 585585, 1758571, 1934391, 1979791, 3129213, 5071705, 5259525, 5841485, </a:t>
            </a:r>
            <a:r>
              <a:rPr lang="en-US" dirty="0"/>
              <a:t>…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4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Searching Skills for Developers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79" y="990600"/>
            <a:ext cx="3524026" cy="36375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9978">
            <a:off x="518491" y="1522799"/>
            <a:ext cx="3817114" cy="464540"/>
          </a:xfrm>
          <a:prstGeom prst="roundRect">
            <a:avLst>
              <a:gd name="adj" fmla="val 4731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748">
            <a:off x="7493558" y="1658746"/>
            <a:ext cx="3662288" cy="445698"/>
          </a:xfrm>
          <a:prstGeom prst="roundRect">
            <a:avLst>
              <a:gd name="adj" fmla="val 4731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0936">
            <a:off x="7021689" y="3551362"/>
            <a:ext cx="4486465" cy="511179"/>
          </a:xfrm>
          <a:prstGeom prst="roundRect">
            <a:avLst>
              <a:gd name="adj" fmla="val 4731"/>
            </a:avLst>
          </a:prstGeom>
        </p:spPr>
      </p:pic>
      <p:pic>
        <p:nvPicPr>
          <p:cNvPr id="20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823">
            <a:off x="1713637" y="2747050"/>
            <a:ext cx="1788834" cy="1542096"/>
          </a:xfrm>
          <a:prstGeom prst="roundRect">
            <a:avLst>
              <a:gd name="adj" fmla="val 4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628" y="2209800"/>
            <a:ext cx="1134184" cy="11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7808999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GitHub to prevent losing your work and collaborate in a team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Clone </a:t>
            </a:r>
            <a:r>
              <a:rPr lang="en-US" sz="3000" dirty="0"/>
              <a:t>– make a working copy of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Sync </a:t>
            </a:r>
            <a:r>
              <a:rPr lang="en-US" sz="3000" dirty="0"/>
              <a:t>– pull, merge and push changes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Handling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sz="3000" dirty="0"/>
              <a:t> – edit, commit, sync again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sz="3200" dirty="0"/>
              <a:t> is really useful for finding bugs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Using breakpoints, watches, tracing the code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Learn how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efficiently </a:t>
            </a:r>
            <a:r>
              <a:rPr lang="en-US" sz="3200" dirty="0"/>
              <a:t>in 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4" y="1707674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412" y="4648200"/>
            <a:ext cx="3276811" cy="16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GitHub, Debugging, Searching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#5956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4" y="1298398"/>
            <a:ext cx="3101128" cy="3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4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/>
              <a:t>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Work with local and remote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repositories</a:t>
            </a:r>
          </a:p>
          <a:p>
            <a:pPr lvl="1"/>
            <a:r>
              <a:rPr lang="en-US" noProof="1"/>
              <a:t>Git</a:t>
            </a:r>
            <a:r>
              <a:rPr lang="en-US" dirty="0"/>
              <a:t> Bash – command line interface for Git</a:t>
            </a:r>
          </a:p>
          <a:p>
            <a:pPr lvl="1"/>
            <a:r>
              <a:rPr lang="en-US" dirty="0"/>
              <a:t>Free, open-source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/>
            <a:r>
              <a:rPr lang="en-US" dirty="0"/>
              <a:t>Free for open-source projects</a:t>
            </a:r>
          </a:p>
          <a:p>
            <a:pPr lvl="1"/>
            <a:r>
              <a:rPr lang="en-US" dirty="0"/>
              <a:t>Paid plans for private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041" y="1600200"/>
            <a:ext cx="2332371" cy="2286000"/>
          </a:xfrm>
          <a:prstGeom prst="roundRect">
            <a:avLst>
              <a:gd name="adj" fmla="val 161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19" y="4648200"/>
            <a:ext cx="1864814" cy="18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Git: How It Works?</a:t>
            </a:r>
          </a:p>
        </p:txBody>
      </p:sp>
      <p:pic>
        <p:nvPicPr>
          <p:cNvPr id="5122" name="Picture 2" descr="https://cleversonsacramento.files.wordpress.com/2011/06/git-commit-push-fetch-p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6" y="2447847"/>
            <a:ext cx="10372726" cy="3815642"/>
          </a:xfrm>
          <a:prstGeom prst="roundRect">
            <a:avLst>
              <a:gd name="adj" fmla="val 9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332" y="1219200"/>
            <a:ext cx="2797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Local computer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(your laptop)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1286" y="1223871"/>
            <a:ext cx="3363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Remote repository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(e.g. GitHub.com)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3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200" dirty="0"/>
              <a:t> (repo)</a:t>
            </a:r>
          </a:p>
          <a:p>
            <a:pPr lvl="1"/>
            <a:r>
              <a:rPr lang="en-US" sz="3000" dirty="0"/>
              <a:t>Keeps your project files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sz="3000" dirty="0"/>
              <a:t> repo)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Clone</a:t>
            </a:r>
            <a:r>
              <a:rPr lang="en-US" sz="3200" dirty="0"/>
              <a:t> a remote repository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US" dirty="0"/>
              <a:t> a working copy from GitHub to your computer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200" dirty="0"/>
              <a:t> changes</a:t>
            </a:r>
          </a:p>
          <a:p>
            <a:pPr lvl="1"/>
            <a:r>
              <a:rPr lang="en-US" dirty="0"/>
              <a:t>Save your changed files to the local repository (not in GitHub!)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r>
              <a:rPr lang="en-US" dirty="0"/>
              <a:t> (synchronize changes)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sz="3000" dirty="0"/>
              <a:t> from GitHub – download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en-US" sz="3000" dirty="0"/>
              <a:t>) latest changes &amp;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sz="3000" dirty="0"/>
              <a:t> them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 </a:t>
            </a:r>
            <a:r>
              <a:rPr lang="en-US" sz="3000" dirty="0"/>
              <a:t>to remote repository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upload</a:t>
            </a:r>
            <a:r>
              <a:rPr lang="en-US" sz="3000" dirty="0"/>
              <a:t> the changes to GitHub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Terminology</a:t>
            </a:r>
          </a:p>
        </p:txBody>
      </p:sp>
    </p:spTree>
    <p:extLst>
      <p:ext uri="{BB962C8B-B14F-4D97-AF65-F5344CB8AC3E}">
        <p14:creationId xmlns:p14="http://schemas.microsoft.com/office/powerpoint/2010/main" val="46644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/>
              <a:t>a GitHub </a:t>
            </a:r>
            <a:r>
              <a:rPr lang="en-US" dirty="0"/>
              <a:t>account at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9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Download and install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GitHub Desktop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https://desktop.github.com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GitHub Desktop Client Software</a:t>
            </a:r>
          </a:p>
        </p:txBody>
      </p:sp>
      <p:pic>
        <p:nvPicPr>
          <p:cNvPr id="4098" name="Picture 2" descr="GitHub Desktop for 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34" y="2686340"/>
            <a:ext cx="10750378" cy="3086236"/>
          </a:xfrm>
          <a:prstGeom prst="roundRect">
            <a:avLst>
              <a:gd name="adj" fmla="val 9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0812" y="5943601"/>
            <a:ext cx="11804822" cy="6296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Or the console-based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sz="3200" dirty="0"/>
              <a:t> client – </a:t>
            </a:r>
            <a:r>
              <a:rPr lang="en-US" sz="3200" dirty="0">
                <a:hlinkClick r:id="rId4"/>
              </a:rPr>
              <a:t>https://git-scm.com/downloads</a:t>
            </a:r>
            <a:r>
              <a:rPr lang="en-US" sz="3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38633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1247</Words>
  <Application>Microsoft Office PowerPoint</Application>
  <PresentationFormat>Custom</PresentationFormat>
  <Paragraphs>241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GitHub, Debugging, Searching</vt:lpstr>
      <vt:lpstr>Table of Contents</vt:lpstr>
      <vt:lpstr>Have a Question?</vt:lpstr>
      <vt:lpstr>GitHub</vt:lpstr>
      <vt:lpstr>What is Git?</vt:lpstr>
      <vt:lpstr>Git: How It Works?</vt:lpstr>
      <vt:lpstr>Git and GitHub Terminology</vt:lpstr>
      <vt:lpstr>Exercise: Create Your Own Profile at GitHub</vt:lpstr>
      <vt:lpstr>Exercise: GitHub Desktop Client Software</vt:lpstr>
      <vt:lpstr>Exercise: Create and Clone a Repository</vt:lpstr>
      <vt:lpstr>Exercise: Add a File to GitHub</vt:lpstr>
      <vt:lpstr>Exercise: Create a Conflict &amp; Merge</vt:lpstr>
      <vt:lpstr>GitHub</vt:lpstr>
      <vt:lpstr>Debugging the Code</vt:lpstr>
      <vt:lpstr>Debugging the Code</vt:lpstr>
      <vt:lpstr>Debugging in Visual Studio</vt:lpstr>
      <vt:lpstr>Using the Debugger in Visual Studio</vt:lpstr>
      <vt:lpstr>Exercise: Find and Fix the Bugs in the Code</vt:lpstr>
      <vt:lpstr>Debugging</vt:lpstr>
      <vt:lpstr>Searching Skills for Developers</vt:lpstr>
      <vt:lpstr>What is "MSDN Library"?</vt:lpstr>
      <vt:lpstr>How to Use MSDN Library?</vt:lpstr>
      <vt:lpstr>Search in Google Tips</vt:lpstr>
      <vt:lpstr>Exercise: Double Palindromes</vt:lpstr>
      <vt:lpstr>Searching Skills for Developers</vt:lpstr>
      <vt:lpstr>Summary</vt:lpstr>
      <vt:lpstr>GitHub, Debugging, Searching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2016-05-18T14:38:25Z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